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История Земли в пермском периоде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Историческая геология (курс лекций)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1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В </a:t>
            </a:r>
            <a:r>
              <a:rPr lang="ru-RU" dirty="0" err="1"/>
              <a:t>перми</a:t>
            </a:r>
            <a:r>
              <a:rPr lang="ru-RU" dirty="0"/>
              <a:t> резко увеличивается таксономическое разнообразие рептилий: число семейств достигает около 50 (в карбоне – меньше 15), число родов – 304 (в карбоне – до 50). На границе с триасом число семейств рептилий падает до 20; число родов – до 70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Массовое вымирание в значительной степени происходит в морских </a:t>
            </a:r>
            <a:r>
              <a:rPr lang="ru-RU" dirty="0" err="1" smtClean="0"/>
              <a:t>палеоэкосистемах</a:t>
            </a:r>
            <a:r>
              <a:rPr lang="ru-RU" dirty="0" smtClean="0"/>
              <a:t>: вымирают </a:t>
            </a:r>
            <a:r>
              <a:rPr lang="ru-RU" dirty="0"/>
              <a:t>фузулиниды, </a:t>
            </a:r>
            <a:r>
              <a:rPr lang="ru-RU" dirty="0" err="1"/>
              <a:t>четырехлучевые</a:t>
            </a:r>
            <a:r>
              <a:rPr lang="ru-RU" dirty="0"/>
              <a:t> кораллы, табуляты, почти все палеозойские </a:t>
            </a:r>
            <a:r>
              <a:rPr lang="ru-RU" dirty="0" err="1"/>
              <a:t>брахиоподы</a:t>
            </a:r>
            <a:r>
              <a:rPr lang="ru-RU" dirty="0"/>
              <a:t>, гониатиты, </a:t>
            </a:r>
            <a:r>
              <a:rPr lang="ru-RU" dirty="0" err="1"/>
              <a:t>наутилоидеи</a:t>
            </a:r>
            <a:r>
              <a:rPr lang="ru-RU" dirty="0"/>
              <a:t> с прямой раковиной, трилобиты, древние морские ежи, древние морские лилии, многие палеозойские рыбы.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13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ru-RU" dirty="0" smtClean="0"/>
              <a:t>	По </a:t>
            </a:r>
            <a:r>
              <a:rPr lang="ru-RU" dirty="0"/>
              <a:t>данным Дж. </a:t>
            </a:r>
            <a:r>
              <a:rPr lang="ru-RU" dirty="0" err="1"/>
              <a:t>Сепкоски</a:t>
            </a:r>
            <a:r>
              <a:rPr lang="ru-RU" dirty="0"/>
              <a:t> (1984) для морских беспозвоночных в конце </a:t>
            </a:r>
            <a:r>
              <a:rPr lang="ru-RU" dirty="0" err="1"/>
              <a:t>перми</a:t>
            </a:r>
            <a:r>
              <a:rPr lang="ru-RU" dirty="0"/>
              <a:t> вымерли представители 98 семейств; 336 родов из 605 (55%) и более 90% </a:t>
            </a:r>
            <a:r>
              <a:rPr lang="ru-RU" dirty="0" smtClean="0"/>
              <a:t>видов.</a:t>
            </a:r>
          </a:p>
          <a:p>
            <a:pPr marL="457200" lvl="1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Вымерли </a:t>
            </a:r>
            <a:r>
              <a:rPr lang="ru-RU" dirty="0"/>
              <a:t>представители двух классов (в том числе трилобиты), двух подклассов (табуляты и </a:t>
            </a:r>
            <a:r>
              <a:rPr lang="ru-RU" dirty="0" err="1"/>
              <a:t>четырехлучевые</a:t>
            </a:r>
            <a:r>
              <a:rPr lang="ru-RU" dirty="0"/>
              <a:t> кораллы), отряд фузулинид из фораминифер; два отряда табулят; все четыре отряда </a:t>
            </a:r>
            <a:r>
              <a:rPr lang="ru-RU" dirty="0" err="1"/>
              <a:t>тетракораллов</a:t>
            </a:r>
            <a:r>
              <a:rPr lang="ru-RU" dirty="0"/>
              <a:t> (ругоз), два отряда головоногих моллюсков, четыре отряда </a:t>
            </a:r>
            <a:r>
              <a:rPr lang="ru-RU" dirty="0" err="1"/>
              <a:t>брахиопод</a:t>
            </a:r>
            <a:r>
              <a:rPr lang="ru-RU" dirty="0"/>
              <a:t>, четыре отряда мшанок, три отряда иглокожих (</a:t>
            </a:r>
            <a:r>
              <a:rPr lang="ru-RU" dirty="0" err="1"/>
              <a:t>криноидеи</a:t>
            </a:r>
            <a:r>
              <a:rPr lang="ru-RU" dirty="0"/>
              <a:t>, морские ежи). </a:t>
            </a:r>
            <a:endParaRPr lang="ru-RU" dirty="0" smtClean="0"/>
          </a:p>
          <a:p>
            <a:pPr marL="457200" lvl="1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Всего </a:t>
            </a:r>
            <a:r>
              <a:rPr lang="ru-RU" dirty="0"/>
              <a:t>на границе </a:t>
            </a:r>
            <a:r>
              <a:rPr lang="ru-RU" dirty="0" err="1"/>
              <a:t>перми</a:t>
            </a:r>
            <a:r>
              <a:rPr lang="ru-RU" dirty="0"/>
              <a:t> и триаса вымерли 29 таксонов ранга выше семейств (22%).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0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Изменение таксономического разнообразия морской </a:t>
            </a:r>
            <a:r>
              <a:rPr lang="ru-RU" sz="2400" dirty="0" err="1" smtClean="0"/>
              <a:t>биоты</a:t>
            </a:r>
            <a:endParaRPr lang="ru-RU" sz="24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120680" cy="52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Стратиграфия пермской системы (ОСШ)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992888" cy="49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34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Стратиграфия пермской системы (МСШ)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4000"/>
            <a:ext cx="7920879" cy="464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15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География пермского периода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920879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2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	Соединение </a:t>
            </a:r>
            <a:r>
              <a:rPr lang="ru-RU" b="1" dirty="0"/>
              <a:t>Сибири и </a:t>
            </a:r>
            <a:r>
              <a:rPr lang="ru-RU" b="1" dirty="0" err="1"/>
              <a:t>Лавруссии</a:t>
            </a:r>
            <a:r>
              <a:rPr lang="ru-RU" b="1" dirty="0"/>
              <a:t> вызвало максимальное проявление герцинского орогенеза – уральская или тянь-шаньская фаза.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	Столкновение </a:t>
            </a:r>
            <a:r>
              <a:rPr lang="ru-RU" dirty="0"/>
              <a:t>привело к формированию молодой горной </a:t>
            </a:r>
            <a:r>
              <a:rPr lang="ru-RU" dirty="0" smtClean="0"/>
              <a:t>страны (Уральские горы). </a:t>
            </a:r>
            <a:r>
              <a:rPr lang="ru-RU" dirty="0"/>
              <a:t>Произошло мощное внедрение гранитных и других кислых пород, в том числе пегматитов, а также щелочных пород.</a:t>
            </a:r>
          </a:p>
        </p:txBody>
      </p:sp>
    </p:spTree>
    <p:extLst>
      <p:ext uri="{BB962C8B-B14F-4D97-AF65-F5344CB8AC3E}">
        <p14:creationId xmlns:p14="http://schemas.microsoft.com/office/powerpoint/2010/main" val="26313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Пермская фауна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6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26" y="1613790"/>
            <a:ext cx="7265250" cy="507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8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143000"/>
            <a:ext cx="3538736" cy="2213992"/>
          </a:xfrm>
        </p:spPr>
        <p:txBody>
          <a:bodyPr/>
          <a:lstStyle/>
          <a:p>
            <a:pPr algn="ctr"/>
            <a:r>
              <a:rPr lang="ru-RU" dirty="0" smtClean="0"/>
              <a:t>Пермская флора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4608512" cy="6279098"/>
          </a:xfrm>
        </p:spPr>
      </p:pic>
    </p:spTree>
    <p:extLst>
      <p:ext uri="{BB962C8B-B14F-4D97-AF65-F5344CB8AC3E}">
        <p14:creationId xmlns:p14="http://schemas.microsoft.com/office/powerpoint/2010/main" val="15016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548680"/>
            <a:ext cx="2756992" cy="4104456"/>
          </a:xfrm>
        </p:spPr>
        <p:txBody>
          <a:bodyPr>
            <a:normAutofit/>
          </a:bodyPr>
          <a:lstStyle/>
          <a:p>
            <a:r>
              <a:rPr lang="ru-RU" sz="1600" b="1" dirty="0"/>
              <a:t>а, б – </a:t>
            </a:r>
            <a:r>
              <a:rPr lang="ru-RU" sz="1600" b="1" dirty="0" err="1"/>
              <a:t>членистостебельное</a:t>
            </a:r>
            <a:r>
              <a:rPr lang="ru-RU" sz="1600" b="1" dirty="0"/>
              <a:t> </a:t>
            </a:r>
            <a:r>
              <a:rPr lang="en-US" sz="1600" b="1" dirty="0" err="1"/>
              <a:t>Paracalamitina</a:t>
            </a:r>
            <a:r>
              <a:rPr lang="en-US" sz="1600" b="1" dirty="0"/>
              <a:t> </a:t>
            </a:r>
            <a:r>
              <a:rPr lang="en-US" sz="1600" b="1" dirty="0" err="1"/>
              <a:t>striata</a:t>
            </a:r>
            <a:r>
              <a:rPr lang="en-US" sz="1600" b="1" dirty="0"/>
              <a:t> (</a:t>
            </a:r>
            <a:r>
              <a:rPr lang="en-US" sz="1600" b="1" dirty="0" err="1"/>
              <a:t>Schmalhausen</a:t>
            </a:r>
            <a:r>
              <a:rPr lang="en-US" sz="1600" b="1" dirty="0"/>
              <a:t>) </a:t>
            </a:r>
            <a:r>
              <a:rPr lang="en-US" sz="1600" b="1" dirty="0" err="1"/>
              <a:t>Zalessky</a:t>
            </a:r>
            <a:r>
              <a:rPr lang="en-US" sz="1600" b="1" dirty="0"/>
              <a:t> emend. </a:t>
            </a:r>
            <a:r>
              <a:rPr lang="en-US" sz="1600" b="1" dirty="0" err="1"/>
              <a:t>Naug</a:t>
            </a:r>
            <a:r>
              <a:rPr lang="en-US" sz="1600" b="1" dirty="0"/>
              <a:t>. (</a:t>
            </a:r>
            <a:r>
              <a:rPr lang="en-US" sz="1600" b="1" dirty="0" err="1"/>
              <a:t>Naugolnykh</a:t>
            </a:r>
            <a:r>
              <a:rPr lang="en-US" sz="1600" b="1" dirty="0"/>
              <a:t>, 2002), </a:t>
            </a:r>
            <a:r>
              <a:rPr lang="ru-RU" sz="1600" b="1" dirty="0" smtClean="0"/>
              <a:t>в </a:t>
            </a:r>
            <a:r>
              <a:rPr lang="ru-RU" sz="1600" b="1" dirty="0"/>
              <a:t>– </a:t>
            </a:r>
            <a:r>
              <a:rPr lang="ru-RU" sz="1600" b="1" dirty="0" err="1"/>
              <a:t>бовманитовое</a:t>
            </a:r>
            <a:r>
              <a:rPr lang="ru-RU" sz="1600" b="1" dirty="0"/>
              <a:t> </a:t>
            </a:r>
            <a:r>
              <a:rPr lang="en-US" sz="1600" b="1" dirty="0" err="1"/>
              <a:t>Sphenophyllum</a:t>
            </a:r>
            <a:r>
              <a:rPr lang="en-US" sz="1600" b="1" dirty="0"/>
              <a:t> </a:t>
            </a:r>
            <a:r>
              <a:rPr lang="en-US" sz="1600" b="1" dirty="0" err="1"/>
              <a:t>biarmicum</a:t>
            </a:r>
            <a:r>
              <a:rPr lang="en-US" sz="1600" b="1" dirty="0"/>
              <a:t> </a:t>
            </a:r>
            <a:r>
              <a:rPr lang="en-US" sz="1600" b="1" dirty="0" err="1"/>
              <a:t>Zalessky</a:t>
            </a:r>
            <a:r>
              <a:rPr lang="en-US" sz="1600" b="1" dirty="0"/>
              <a:t>; </a:t>
            </a:r>
            <a:r>
              <a:rPr lang="ru-RU" sz="1600" b="1" dirty="0"/>
              <a:t>г – </a:t>
            </a:r>
            <a:r>
              <a:rPr lang="ru-RU" sz="1600" b="1" dirty="0" err="1"/>
              <a:t>тригонокарповый</a:t>
            </a:r>
            <a:r>
              <a:rPr lang="ru-RU" sz="1600" b="1" dirty="0"/>
              <a:t> </a:t>
            </a:r>
            <a:r>
              <a:rPr lang="ru-RU" sz="1600" b="1" dirty="0" err="1"/>
              <a:t>птеридосперм</a:t>
            </a:r>
            <a:r>
              <a:rPr lang="ru-RU" sz="1600" b="1" dirty="0"/>
              <a:t> </a:t>
            </a:r>
            <a:r>
              <a:rPr lang="en-US" sz="1600" b="1" dirty="0" err="1"/>
              <a:t>Demetrocarpus</a:t>
            </a:r>
            <a:r>
              <a:rPr lang="en-US" sz="1600" b="1" dirty="0"/>
              <a:t> </a:t>
            </a:r>
            <a:r>
              <a:rPr lang="en-US" sz="1600" b="1" dirty="0" err="1"/>
              <a:t>limbatus</a:t>
            </a:r>
            <a:r>
              <a:rPr lang="en-US" sz="1600" b="1" dirty="0"/>
              <a:t> </a:t>
            </a:r>
            <a:r>
              <a:rPr lang="en-US" sz="1600" b="1" dirty="0" err="1"/>
              <a:t>Naugolnykh</a:t>
            </a:r>
            <a:r>
              <a:rPr lang="en-US" sz="1600" b="1" dirty="0"/>
              <a:t>; </a:t>
            </a:r>
            <a:r>
              <a:rPr lang="ru-RU" sz="1600" b="1" dirty="0"/>
              <a:t>д – </a:t>
            </a:r>
            <a:r>
              <a:rPr lang="ru-RU" sz="1600" b="1" dirty="0" err="1"/>
              <a:t>гинкгофит</a:t>
            </a:r>
            <a:r>
              <a:rPr lang="ru-RU" sz="1600" b="1" dirty="0"/>
              <a:t> </a:t>
            </a:r>
            <a:r>
              <a:rPr lang="en-US" sz="1600" b="1" dirty="0" err="1"/>
              <a:t>Kerpia</a:t>
            </a:r>
            <a:r>
              <a:rPr lang="en-US" sz="1600" b="1" dirty="0"/>
              <a:t> </a:t>
            </a:r>
            <a:r>
              <a:rPr lang="en-US" sz="1600" b="1" dirty="0" err="1"/>
              <a:t>macroloba</a:t>
            </a:r>
            <a:r>
              <a:rPr lang="en-US" sz="1600" b="1" dirty="0"/>
              <a:t> </a:t>
            </a:r>
            <a:r>
              <a:rPr lang="en-US" sz="1600" b="1" dirty="0" err="1"/>
              <a:t>Naugolnykh</a:t>
            </a:r>
            <a:r>
              <a:rPr lang="en-US" sz="1600" b="1" dirty="0"/>
              <a:t>.</a:t>
            </a: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4608512" cy="6014108"/>
          </a:xfrm>
        </p:spPr>
      </p:pic>
    </p:spTree>
    <p:extLst>
      <p:ext uri="{BB962C8B-B14F-4D97-AF65-F5344CB8AC3E}">
        <p14:creationId xmlns:p14="http://schemas.microsoft.com/office/powerpoint/2010/main" val="38362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Большое </a:t>
            </a:r>
            <a:r>
              <a:rPr lang="ru-RU" dirty="0"/>
              <a:t>развитие получают пресмыкающиеся, представленные древними группами </a:t>
            </a:r>
            <a:r>
              <a:rPr lang="ru-RU" b="1" dirty="0"/>
              <a:t>звероподобных рептилий и котилозавров</a:t>
            </a:r>
            <a:r>
              <a:rPr lang="ru-RU" dirty="0"/>
              <a:t> (</a:t>
            </a:r>
            <a:r>
              <a:rPr lang="ru-RU" dirty="0" err="1"/>
              <a:t>котелкоголовых</a:t>
            </a:r>
            <a:r>
              <a:rPr lang="ru-RU" dirty="0"/>
              <a:t> рептилий).</a:t>
            </a:r>
          </a:p>
          <a:p>
            <a:pPr marL="0" indent="0" algn="just">
              <a:buNone/>
            </a:pPr>
            <a:r>
              <a:rPr lang="ru-RU" b="1" dirty="0" smtClean="0"/>
              <a:t>	Звероподобные </a:t>
            </a:r>
            <a:r>
              <a:rPr lang="ru-RU" b="1" dirty="0"/>
              <a:t>рептилии</a:t>
            </a:r>
            <a:r>
              <a:rPr lang="ru-RU" dirty="0"/>
              <a:t> – крупные подвижные животные с высокими конечностями и хорошо дифференцированным зубным аппаратом.</a:t>
            </a:r>
          </a:p>
          <a:p>
            <a:pPr marL="0" indent="0" algn="just">
              <a:buNone/>
            </a:pPr>
            <a:r>
              <a:rPr lang="ru-RU" b="1" dirty="0" smtClean="0"/>
              <a:t>	Котилозавры</a:t>
            </a:r>
            <a:r>
              <a:rPr lang="ru-RU" dirty="0" smtClean="0"/>
              <a:t> </a:t>
            </a:r>
            <a:r>
              <a:rPr lang="ru-RU" dirty="0"/>
              <a:t>– малоподвижные, растительноядные животные с массивным черепом.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Рептилии</a:t>
            </a:r>
            <a:r>
              <a:rPr lang="ru-RU" dirty="0"/>
              <a:t>, в основном, осваивают слабо освоенные амфибиями, более сухие местообитания. </a:t>
            </a:r>
            <a:r>
              <a:rPr lang="ru-RU" dirty="0" smtClean="0"/>
              <a:t>Начиная </a:t>
            </a:r>
            <a:r>
              <a:rPr lang="ru-RU" dirty="0"/>
              <a:t>с поздней </a:t>
            </a:r>
            <a:r>
              <a:rPr lang="ru-RU" dirty="0" err="1"/>
              <a:t>перми</a:t>
            </a:r>
            <a:r>
              <a:rPr lang="ru-RU" dirty="0"/>
              <a:t>, развитие амфибий протекает уже в «тени» рептилий. Сохраняются только высокоспециализированные крупные водные амфибии, не способные или практически не способные выходить на сушу (лабиринтодонты).</a:t>
            </a:r>
          </a:p>
          <a:p>
            <a:pPr marL="0" indent="0" algn="just">
              <a:buNone/>
            </a:pPr>
            <a:r>
              <a:rPr lang="ru-RU" dirty="0" smtClean="0"/>
              <a:t>	От </a:t>
            </a:r>
            <a:r>
              <a:rPr lang="ru-RU" dirty="0"/>
              <a:t>котилозавров произошли все основные группы рептилий: </a:t>
            </a:r>
            <a:r>
              <a:rPr lang="ru-RU" b="1" dirty="0" err="1"/>
              <a:t>анапсиды</a:t>
            </a:r>
            <a:r>
              <a:rPr lang="ru-RU" dirty="0"/>
              <a:t>, </a:t>
            </a:r>
            <a:r>
              <a:rPr lang="ru-RU" b="1" dirty="0" err="1"/>
              <a:t>синапсиды</a:t>
            </a:r>
            <a:r>
              <a:rPr lang="ru-RU" dirty="0"/>
              <a:t>, </a:t>
            </a:r>
            <a:r>
              <a:rPr lang="ru-RU" b="1" dirty="0" err="1"/>
              <a:t>диапсиды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DBD76D-B188-4536-8EF9-9E2B657FCB2E}"/>
</file>

<file path=customXml/itemProps2.xml><?xml version="1.0" encoding="utf-8"?>
<ds:datastoreItem xmlns:ds="http://schemas.openxmlformats.org/officeDocument/2006/customXml" ds:itemID="{C66BB1E8-3C60-4820-AB1F-68F70B075772}"/>
</file>

<file path=customXml/itemProps3.xml><?xml version="1.0" encoding="utf-8"?>
<ds:datastoreItem xmlns:ds="http://schemas.openxmlformats.org/officeDocument/2006/customXml" ds:itemID="{737F5FAC-1DD4-4E63-B0D4-7AF8D2462578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</TotalTime>
  <Words>77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История Земли в пермском периоде</vt:lpstr>
      <vt:lpstr>Стратиграфия пермской системы (ОСШ)</vt:lpstr>
      <vt:lpstr>Стратиграфия пермской системы (МСШ)</vt:lpstr>
      <vt:lpstr>География пермского периода</vt:lpstr>
      <vt:lpstr>Презентация PowerPoint</vt:lpstr>
      <vt:lpstr>Пермская фауна</vt:lpstr>
      <vt:lpstr>Пермская флора</vt:lpstr>
      <vt:lpstr>а, б – членистостебельное Paracalamitina striata (Schmalhausen) Zalessky emend. Naug. (Naugolnykh, 2002), в – бовманитовое Sphenophyllum biarmicum Zalessky; г – тригонокарповый птеридосперм Demetrocarpus limbatus Naugolnykh; д – гинкгофит Kerpia macroloba Naugolnykh.</vt:lpstr>
      <vt:lpstr>Презентация PowerPoint</vt:lpstr>
      <vt:lpstr>Презентация PowerPoint</vt:lpstr>
      <vt:lpstr>Презентация PowerPoint</vt:lpstr>
      <vt:lpstr>Изменение таксономического разнообразия морской биоты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Земли в пермском периоде</dc:title>
  <dc:creator>Ангу</dc:creator>
  <cp:lastModifiedBy>Ангу</cp:lastModifiedBy>
  <cp:revision>13</cp:revision>
  <dcterms:modified xsi:type="dcterms:W3CDTF">2013-10-12T19:23:17Z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